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226F7AD-B008-4354-9877-467E780644B5}" type="datetimeFigureOut">
              <a:rPr lang="es-ES" smtClean="0"/>
              <a:pPr/>
              <a:t>25/02/2015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3936DFD-017D-4F74-85D3-F2F865F03C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F7AD-B008-4354-9877-467E780644B5}" type="datetimeFigureOut">
              <a:rPr lang="es-ES" smtClean="0"/>
              <a:pPr/>
              <a:t>25/02/2015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6DFD-017D-4F74-85D3-F2F865F03C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F7AD-B008-4354-9877-467E780644B5}" type="datetimeFigureOut">
              <a:rPr lang="es-ES" smtClean="0"/>
              <a:pPr/>
              <a:t>25/02/2015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6DFD-017D-4F74-85D3-F2F865F03C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F7AD-B008-4354-9877-467E780644B5}" type="datetimeFigureOut">
              <a:rPr lang="es-ES" smtClean="0"/>
              <a:pPr/>
              <a:t>25/02/2015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6DFD-017D-4F74-85D3-F2F865F03C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F7AD-B008-4354-9877-467E780644B5}" type="datetimeFigureOut">
              <a:rPr lang="es-ES" smtClean="0"/>
              <a:pPr/>
              <a:t>25/02/2015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6DFD-017D-4F74-85D3-F2F865F03C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F7AD-B008-4354-9877-467E780644B5}" type="datetimeFigureOut">
              <a:rPr lang="es-ES" smtClean="0"/>
              <a:pPr/>
              <a:t>25/02/2015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6DFD-017D-4F74-85D3-F2F865F03C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F7AD-B008-4354-9877-467E780644B5}" type="datetimeFigureOut">
              <a:rPr lang="es-ES" smtClean="0"/>
              <a:pPr/>
              <a:t>25/02/2015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6DFD-017D-4F74-85D3-F2F865F03C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F7AD-B008-4354-9877-467E780644B5}" type="datetimeFigureOut">
              <a:rPr lang="es-ES" smtClean="0"/>
              <a:pPr/>
              <a:t>25/02/2015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6DFD-017D-4F74-85D3-F2F865F03C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F7AD-B008-4354-9877-467E780644B5}" type="datetimeFigureOut">
              <a:rPr lang="es-ES" smtClean="0"/>
              <a:pPr/>
              <a:t>25/02/2015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6DFD-017D-4F74-85D3-F2F865F03C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F7AD-B008-4354-9877-467E780644B5}" type="datetimeFigureOut">
              <a:rPr lang="es-ES" smtClean="0"/>
              <a:pPr/>
              <a:t>25/02/2015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6DFD-017D-4F74-85D3-F2F865F03C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F7AD-B008-4354-9877-467E780644B5}" type="datetimeFigureOut">
              <a:rPr lang="es-ES" smtClean="0"/>
              <a:pPr/>
              <a:t>25/02/2015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6DFD-017D-4F74-85D3-F2F865F03C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226F7AD-B008-4354-9877-467E780644B5}" type="datetimeFigureOut">
              <a:rPr lang="es-ES" smtClean="0"/>
              <a:pPr/>
              <a:t>25/02/2015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3936DFD-017D-4F74-85D3-F2F865F03C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16016" y="3356992"/>
            <a:ext cx="3313355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latin typeface="Arial Black" pitchFamily="34" charset="0"/>
              </a:rPr>
              <a:t>INSTITUCION EDUCATIVA  FELIDIA</a:t>
            </a:r>
            <a:endParaRPr lang="es-ES" b="1" dirty="0"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-21882" y="1718699"/>
            <a:ext cx="452187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RENDICIÓN DE CUENTAS</a:t>
            </a:r>
          </a:p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AÑO 2014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0 Imagen" descr="escudofelidia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643438" y="0"/>
            <a:ext cx="3500462" cy="24288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056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Arial Black" pitchFamily="34" charset="0"/>
              </a:rPr>
              <a:t>TABLA DE CONTENIDO</a:t>
            </a:r>
            <a:endParaRPr lang="es-ES" b="1" dirty="0"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s-ES" b="1" dirty="0" smtClean="0">
              <a:latin typeface="Arial Black" pitchFamily="34" charset="0"/>
            </a:endParaRPr>
          </a:p>
          <a:p>
            <a:pPr marL="68580" indent="0">
              <a:buNone/>
            </a:pPr>
            <a:endParaRPr lang="es-ES" b="1" dirty="0">
              <a:latin typeface="Arial Black" pitchFamily="34" charset="0"/>
            </a:endParaRPr>
          </a:p>
          <a:p>
            <a:pPr marL="68580" indent="0">
              <a:buNone/>
            </a:pPr>
            <a:r>
              <a:rPr lang="es-ES" b="1" dirty="0" smtClean="0">
                <a:latin typeface="Arial Black" pitchFamily="34" charset="0"/>
              </a:rPr>
              <a:t>1.INGRESOS</a:t>
            </a:r>
          </a:p>
          <a:p>
            <a:pPr marL="68580" indent="0">
              <a:buNone/>
            </a:pPr>
            <a:endParaRPr lang="es-ES" b="1" dirty="0" smtClean="0">
              <a:latin typeface="Arial Black" pitchFamily="34" charset="0"/>
            </a:endParaRPr>
          </a:p>
          <a:p>
            <a:pPr marL="68580" indent="0">
              <a:buNone/>
            </a:pPr>
            <a:r>
              <a:rPr lang="es-ES" b="1" dirty="0" smtClean="0">
                <a:latin typeface="Arial Black" pitchFamily="34" charset="0"/>
              </a:rPr>
              <a:t>2.GASTOS</a:t>
            </a:r>
          </a:p>
          <a:p>
            <a:pPr marL="68580" indent="0">
              <a:buNone/>
            </a:pPr>
            <a:endParaRPr lang="es-ES" b="1" dirty="0" smtClean="0">
              <a:latin typeface="Arial Black" pitchFamily="34" charset="0"/>
            </a:endParaRPr>
          </a:p>
          <a:p>
            <a:pPr marL="68580" indent="0">
              <a:buNone/>
            </a:pPr>
            <a:r>
              <a:rPr lang="es-ES" b="1" dirty="0" smtClean="0">
                <a:latin typeface="Arial Black" pitchFamily="34" charset="0"/>
              </a:rPr>
              <a:t>3. DISPONIBLE</a:t>
            </a:r>
          </a:p>
          <a:p>
            <a:pPr marL="6858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76359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844824"/>
            <a:ext cx="7024744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INGRESOS DEL 2014</a:t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45384065"/>
              </p:ext>
            </p:extLst>
          </p:nvPr>
        </p:nvGraphicFramePr>
        <p:xfrm>
          <a:off x="1043608" y="2132856"/>
          <a:ext cx="6777038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519"/>
                <a:gridCol w="33885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RECURSOS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VALOR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RECURSOS DE BALANCE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/>
                        <a:t>15.149.205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GRATUIDAD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/>
                        <a:t>32.465.000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TIENDA ESCOLAR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/>
                        <a:t>800.000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FOTOCOPIAS Y CERTIFICADOS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/>
                        <a:t>483.000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CICLOS ( DERECHOS A GRADOS)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/>
                        <a:t>1.556.000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TOTAL</a:t>
                      </a:r>
                      <a:endParaRPr lang="es-ES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/>
                        <a:t>50.453.205</a:t>
                      </a:r>
                      <a:endParaRPr lang="es-ES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430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972616" y="1268760"/>
            <a:ext cx="7024744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GASTOS DEL 2014</a:t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21354801"/>
              </p:ext>
            </p:extLst>
          </p:nvPr>
        </p:nvGraphicFramePr>
        <p:xfrm>
          <a:off x="1357290" y="1142984"/>
          <a:ext cx="6500858" cy="498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6998"/>
                <a:gridCol w="1803860"/>
              </a:tblGrid>
              <a:tr h="30807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RUBROS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VALOR</a:t>
                      </a:r>
                      <a:endParaRPr lang="es-ES" dirty="0"/>
                    </a:p>
                  </a:txBody>
                  <a:tcPr/>
                </a:tc>
              </a:tr>
              <a:tr h="308076"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latin typeface="Arial"/>
                          <a:ea typeface="Times New Roman"/>
                          <a:cs typeface="Times New Roman"/>
                        </a:rPr>
                        <a:t>Compra herramientas</a:t>
                      </a:r>
                      <a:endParaRPr lang="es-CO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     430.500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076">
                <a:tc>
                  <a:txBody>
                    <a:bodyPr/>
                    <a:lstStyle/>
                    <a:p>
                      <a:pPr algn="l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Muebles y enseres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  4.137.816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076">
                <a:tc>
                  <a:txBody>
                    <a:bodyPr/>
                    <a:lstStyle/>
                    <a:p>
                      <a:pPr algn="l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Mantenimiento de Equipos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  1.612.400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076">
                <a:tc>
                  <a:txBody>
                    <a:bodyPr/>
                    <a:lstStyle/>
                    <a:p>
                      <a:pPr algn="l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Materiales y suministros 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  9.488.822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076">
                <a:tc>
                  <a:txBody>
                    <a:bodyPr/>
                    <a:lstStyle/>
                    <a:p>
                      <a:pPr algn="l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Mantenimiento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10.710.000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076">
                <a:tc>
                  <a:txBody>
                    <a:bodyPr/>
                    <a:lstStyle/>
                    <a:p>
                      <a:pPr algn="l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Impresos y publicaciones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   2.486.000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076">
                <a:tc>
                  <a:txBody>
                    <a:bodyPr/>
                    <a:lstStyle/>
                    <a:p>
                      <a:pPr algn="l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Comunicaciones y transporte 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   1.419.400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076">
                <a:tc>
                  <a:txBody>
                    <a:bodyPr/>
                    <a:lstStyle/>
                    <a:p>
                      <a:pPr algn="l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Actividad cultural 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      497.000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076">
                <a:tc>
                  <a:txBody>
                    <a:bodyPr/>
                    <a:lstStyle/>
                    <a:p>
                      <a:pPr algn="l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Procesamiento de información 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      696.000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076">
                <a:tc>
                  <a:txBody>
                    <a:bodyPr/>
                    <a:lstStyle/>
                    <a:p>
                      <a:pPr algn="l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Gastos bancarios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          3.131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076">
                <a:tc>
                  <a:txBody>
                    <a:bodyPr/>
                    <a:lstStyle/>
                    <a:p>
                      <a:pPr algn="l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Comisiones, honorarios y servicios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   3.769.000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076">
                <a:tc>
                  <a:txBody>
                    <a:bodyPr/>
                    <a:lstStyle/>
                    <a:p>
                      <a:pPr algn="l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TOTAL gastos de funcionamiento 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1">
                          <a:latin typeface="Arial"/>
                          <a:ea typeface="Times New Roman"/>
                          <a:cs typeface="Times New Roman"/>
                        </a:rPr>
                        <a:t> 35.250.069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076">
                <a:tc>
                  <a:txBody>
                    <a:bodyPr/>
                    <a:lstStyle/>
                    <a:p>
                      <a:pPr algn="l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Gastos de Inversión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1">
                          <a:latin typeface="Arial"/>
                          <a:ea typeface="Times New Roman"/>
                          <a:cs typeface="Times New Roman"/>
                        </a:rPr>
                        <a:t>   3.845.300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076">
                <a:tc>
                  <a:txBody>
                    <a:bodyPr/>
                    <a:lstStyle/>
                    <a:p>
                      <a:pPr algn="l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Proyectos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>
                          <a:latin typeface="Arial"/>
                          <a:ea typeface="Times New Roman"/>
                          <a:cs typeface="Times New Roman"/>
                        </a:rPr>
                        <a:t>   3.485.300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076">
                <a:tc>
                  <a:txBody>
                    <a:bodyPr/>
                    <a:lstStyle/>
                    <a:p>
                      <a:pPr algn="l"/>
                      <a:r>
                        <a:rPr lang="es-ES" sz="1100" b="1">
                          <a:latin typeface="Arial"/>
                          <a:ea typeface="Times New Roman"/>
                          <a:cs typeface="Times New Roman"/>
                        </a:rPr>
                        <a:t>Total Gastos 2014 </a:t>
                      </a:r>
                      <a:endParaRPr lang="es-CO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100" b="1" dirty="0">
                          <a:latin typeface="Arial"/>
                          <a:ea typeface="Times New Roman"/>
                          <a:cs typeface="Times New Roman"/>
                        </a:rPr>
                        <a:t>39.095.369</a:t>
                      </a:r>
                      <a:endParaRPr lang="es-CO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1808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844824"/>
            <a:ext cx="7024744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BALANCE TOTAL DEL 2014</a:t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2041339"/>
              </p:ext>
            </p:extLst>
          </p:nvPr>
        </p:nvGraphicFramePr>
        <p:xfrm>
          <a:off x="1043608" y="2132856"/>
          <a:ext cx="677703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519"/>
                <a:gridCol w="33885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RECURSOS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VALOR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Arial Black" pitchFamily="34" charset="0"/>
                        </a:rPr>
                        <a:t>INGRESOS</a:t>
                      </a:r>
                      <a:endParaRPr lang="es-ES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latin typeface="Arial Black" pitchFamily="34" charset="0"/>
                        </a:rPr>
                        <a:t>50.453.205</a:t>
                      </a:r>
                      <a:endParaRPr lang="es-ES" b="1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ES" b="1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Arial Black" pitchFamily="34" charset="0"/>
                        </a:rPr>
                        <a:t>GASTOS</a:t>
                      </a:r>
                      <a:endParaRPr lang="es-ES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latin typeface="Arial Black" pitchFamily="34" charset="0"/>
                        </a:rPr>
                        <a:t>39.095.369</a:t>
                      </a:r>
                      <a:endParaRPr lang="es-ES" b="1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Arial Black" pitchFamily="34" charset="0"/>
                        </a:rPr>
                        <a:t>TOTAL</a:t>
                      </a:r>
                      <a:r>
                        <a:rPr lang="es-ES" b="1" baseline="0" dirty="0" smtClean="0">
                          <a:latin typeface="Arial Black" pitchFamily="34" charset="0"/>
                        </a:rPr>
                        <a:t> DISPONIBLE</a:t>
                      </a:r>
                      <a:endParaRPr lang="es-ES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latin typeface="Arial Black" pitchFamily="34" charset="0"/>
                        </a:rPr>
                        <a:t>11.357.836</a:t>
                      </a:r>
                      <a:endParaRPr lang="es-ES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259632" y="5013176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 Black" pitchFamily="34" charset="0"/>
              </a:rPr>
              <a:t>SE TIENE COMO SALDO  $ 11.357.836 COMO RECURSOS DEL BALANCE PARA EL 2015</a:t>
            </a:r>
            <a:endParaRPr lang="es-ES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095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500298" y="785794"/>
          <a:ext cx="3874803" cy="5429289"/>
        </p:xfrm>
        <a:graphic>
          <a:graphicData uri="http://schemas.openxmlformats.org/drawingml/2006/table">
            <a:tbl>
              <a:tblPr/>
              <a:tblGrid>
                <a:gridCol w="194754"/>
                <a:gridCol w="889355"/>
                <a:gridCol w="224989"/>
                <a:gridCol w="220277"/>
                <a:gridCol w="481390"/>
                <a:gridCol w="241873"/>
                <a:gridCol w="447623"/>
                <a:gridCol w="52797"/>
                <a:gridCol w="52797"/>
                <a:gridCol w="52797"/>
                <a:gridCol w="52797"/>
                <a:gridCol w="52797"/>
                <a:gridCol w="861870"/>
                <a:gridCol w="48687"/>
              </a:tblGrid>
              <a:tr h="175999">
                <a:tc>
                  <a:txBody>
                    <a:bodyPr/>
                    <a:lstStyle/>
                    <a:p>
                      <a:pPr algn="l"/>
                      <a:endParaRPr lang="es-CO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Arial"/>
                          <a:ea typeface="Times New Roman"/>
                          <a:cs typeface="Times New Roman"/>
                        </a:rPr>
                        <a:t>ACCIONES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Arial"/>
                          <a:ea typeface="Times New Roman"/>
                          <a:cs typeface="Times New Roman"/>
                        </a:rPr>
                        <a:t>VALOR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28">
                <a:tc>
                  <a:txBody>
                    <a:bodyPr/>
                    <a:lstStyle/>
                    <a:p>
                      <a:pPr algn="l"/>
                      <a:endParaRPr lang="es-CO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400">
                          <a:latin typeface="Arial"/>
                          <a:ea typeface="Times New Roman"/>
                          <a:cs typeface="Times New Roman"/>
                        </a:rPr>
                        <a:t>PROYECTO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400">
                          <a:latin typeface="Arial"/>
                          <a:ea typeface="Times New Roman"/>
                          <a:cs typeface="Times New Roman"/>
                        </a:rPr>
                        <a:t> PROGRAMADAS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400">
                          <a:latin typeface="Arial"/>
                          <a:ea typeface="Times New Roman"/>
                          <a:cs typeface="Times New Roman"/>
                        </a:rPr>
                        <a:t>CUMPLIDAS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400">
                          <a:latin typeface="Arial"/>
                          <a:ea typeface="Times New Roman"/>
                          <a:cs typeface="Times New Roman"/>
                        </a:rPr>
                        <a:t>PPTADO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indent="1930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400">
                          <a:latin typeface="Arial"/>
                          <a:ea typeface="Times New Roman"/>
                          <a:cs typeface="Times New Roman"/>
                        </a:rPr>
                        <a:t>EJECUTADO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400">
                          <a:latin typeface="Arial"/>
                          <a:ea typeface="Times New Roman"/>
                          <a:cs typeface="Times New Roman"/>
                        </a:rPr>
                        <a:t>INDICADOR DE CUMPLIMIIENTO ACC CUMPL / ACT PGRAMADAS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400">
                          <a:latin typeface="Arial"/>
                          <a:ea typeface="Times New Roman"/>
                          <a:cs typeface="Times New Roman"/>
                        </a:rPr>
                        <a:t>% EJECUTADO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400">
                          <a:latin typeface="Arial"/>
                          <a:ea typeface="Times New Roman"/>
                          <a:cs typeface="Times New Roman"/>
                        </a:rPr>
                        <a:t>OBSERVACIONES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13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Gestión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1.500.000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Las acciones se desarrollaron con apoyo de la comunidad educativa , por tanto la inversión que se hizo fue mínima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0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500">
                          <a:latin typeface="Times New Roman"/>
                          <a:ea typeface="Calibri"/>
                          <a:cs typeface="Times New Roman"/>
                        </a:rPr>
                        <a:t>Escuela de padres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500.000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Se realizaron talleres con apoyo de la fundación HRBC, y la estrategia de Escuela saludable.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500">
                          <a:latin typeface="Times New Roman"/>
                          <a:ea typeface="Times New Roman"/>
                          <a:cs typeface="Times New Roman"/>
                        </a:rPr>
                        <a:t>Mejoramiento tecnológico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300.000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500">
                          <a:latin typeface="Times New Roman"/>
                          <a:ea typeface="Times New Roman"/>
                          <a:cs typeface="Times New Roman"/>
                        </a:rPr>
                        <a:t>Dotación de mouse, teclados , herramientas para mantenimiento de computadores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Prevención consumo sustancias sicoactivas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300.000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Se contó con el apoyo de la Policía en la prevención a niños y jóvenes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Convivencia y democracia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300.000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Se realizó gestión por parte de los docentes que lideran el proyecto con apoyo de la comunidad, 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500">
                          <a:latin typeface="Times New Roman"/>
                          <a:ea typeface="Calibri"/>
                          <a:cs typeface="Times New Roman"/>
                        </a:rPr>
                        <a:t>PRAES /Proyecto ambiental escolar)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300.000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Se contó con apoyo por parte de EMCALI y la Fundación Zoológico de Cali 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Aprovechamiento del tiempo libre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300.000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291.300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97 %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Se compraron 5 balones para las clases de Educación Física.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Educación para la sexualidad 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300.000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Se programó la actividad Ruta de la salud, pero no se llevó a cabo. 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Prevención y atención de desastres. Seguridad escolar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300.000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Se elaboró panorama de riesgos de las tres sedes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Educación artística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300.000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Se realizaron algunos murales 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Mejoramiento de la Gestión académica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4.000.000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3.194.000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79%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latin typeface="Times New Roman"/>
                          <a:ea typeface="Times New Roman"/>
                          <a:cs typeface="Times New Roman"/>
                        </a:rPr>
                        <a:t>Se Compraron 4 Pantallas, una Cámara fotográfica, dos salidas pedagógicas, una al Darién  y al eje Cafetero </a:t>
                      </a:r>
                      <a:endParaRPr lang="es-CO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287" marR="232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6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3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1.1. Proyectos adelantados con recursos del FSE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071538" y="1857364"/>
          <a:ext cx="6810379" cy="3261049"/>
        </p:xfrm>
        <a:graphic>
          <a:graphicData uri="http://schemas.openxmlformats.org/drawingml/2006/table">
            <a:tbl>
              <a:tblPr/>
              <a:tblGrid>
                <a:gridCol w="170367"/>
                <a:gridCol w="1340626"/>
                <a:gridCol w="464592"/>
                <a:gridCol w="525810"/>
                <a:gridCol w="1043552"/>
                <a:gridCol w="727972"/>
                <a:gridCol w="731768"/>
                <a:gridCol w="718955"/>
                <a:gridCol w="1086737"/>
              </a:tblGrid>
              <a:tr h="19208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INSTITUCIÓN EDUCATIVA FELIDIA</a:t>
                      </a:r>
                      <a:endParaRPr lang="es-CO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CONTRATOS   </a:t>
                      </a:r>
                      <a:r>
                        <a:rPr lang="es-CO" sz="7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2014</a:t>
                      </a:r>
                      <a:endParaRPr lang="es-CO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678"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N°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objeto del contrato</a:t>
                      </a:r>
                      <a:endParaRPr lang="es-CO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Valor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cédula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nombre 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fecha suscripcion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plazo ejec. Unidad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N| de unidades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Fecha terminación 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Concesión tienda escolar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$ 800.000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29.123.853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Villanid Piamba P.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Enero 17 de 2014.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meses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Noviembre 26 de 2014.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Honorarios asesoría contable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$ 2.700.000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16.377.877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Alexander Salguero Muñoz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Abril 15 de 2014.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meses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Diciembre 31 de 2014.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Mantenimiento de zonas verdes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$ 2.700.000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29.108.563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Rosa Amalia Labrada Palomino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Junio 10 de 2014.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meses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Diciembre 31 de 2014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Sistematización de boletines de calificaciones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$ 615.000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7.217.987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Jorge Ernesto Castañeda 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Junio 20 de 2014.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días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160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Noviembre 30 de 2014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Mantenimiento General,  techos, baterías sanitarias , eléctrico y Pintura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$ 7.100.000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1.462.760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Ronald Campo Rivera 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>
                          <a:latin typeface="Arial Narrow"/>
                          <a:ea typeface="Times New Roman"/>
                          <a:cs typeface="Calibri"/>
                        </a:rPr>
                        <a:t>Julio 10 de 2014.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días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Julio 19 de 2014.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s-CO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35" marR="2973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O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735" marR="29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152</TotalTime>
  <Words>606</Words>
  <Application>Microsoft Office PowerPoint</Application>
  <PresentationFormat>Presentación en pantalla (4:3)</PresentationFormat>
  <Paragraphs>254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Austin</vt:lpstr>
      <vt:lpstr>INSTITUCION EDUCATIVA  FELIDIA</vt:lpstr>
      <vt:lpstr>TABLA DE CONTENIDO</vt:lpstr>
      <vt:lpstr>    INGRESOS DEL 2014 </vt:lpstr>
      <vt:lpstr>    GASTOS DEL 2014 </vt:lpstr>
      <vt:lpstr>   BALANCE TOTAL DEL 2014 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 EDUCATIVA LA LEONERA</dc:title>
  <dc:creator>andres</dc:creator>
  <cp:lastModifiedBy>Pc</cp:lastModifiedBy>
  <cp:revision>15</cp:revision>
  <dcterms:created xsi:type="dcterms:W3CDTF">2015-02-02T00:08:14Z</dcterms:created>
  <dcterms:modified xsi:type="dcterms:W3CDTF">2015-02-26T05:36:31Z</dcterms:modified>
</cp:coreProperties>
</file>